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789"/>
  </p:normalViewPr>
  <p:slideViewPr>
    <p:cSldViewPr snapToGrid="0">
      <p:cViewPr varScale="1">
        <p:scale>
          <a:sx n="117" d="100"/>
          <a:sy n="117" d="100"/>
        </p:scale>
        <p:origin x="5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05/08/2025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8.png"/><Relationship Id="rId5"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4.png"/><Relationship Id="rId5"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2.png"/><Relationship Id="rId5"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hyperlink" Target="https://investorcloud.s3.amazonaws.com/nemak/InformacionFinanciera/ReportesAnuales/IA-2024-en.pdf" TargetMode="Externa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pic>
        <p:nvPicPr>
          <p:cNvPr id="6" name="Picture Placeholder 5">
            <a:extLst>
              <a:ext uri="{FF2B5EF4-FFF2-40B4-BE49-F238E27FC236}">
                <a16:creationId xmlns:a16="http://schemas.microsoft.com/office/drawing/2014/main" id="{081736A3-BEBE-1FB5-A12E-5E59343F6D90}"/>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505" r="21505"/>
          <a:stretch/>
        </p:blipFill>
        <p:spPr/>
      </p:pic>
      <p:pic>
        <p:nvPicPr>
          <p:cNvPr id="2" name="Picture 1" descr="A building with a sign and a lawn&#10;&#10;AI-generated content may be incorrect.">
            <a:extLst>
              <a:ext uri="{FF2B5EF4-FFF2-40B4-BE49-F238E27FC236}">
                <a16:creationId xmlns:a16="http://schemas.microsoft.com/office/drawing/2014/main" id="{8BD09348-0401-0A48-362B-23FEB49E5BD1}"/>
              </a:ext>
            </a:extLst>
          </p:cNvPr>
          <p:cNvPicPr>
            <a:picLocks noChangeAspect="1"/>
          </p:cNvPicPr>
          <p:nvPr/>
        </p:nvPicPr>
        <p:blipFill>
          <a:blip r:embed="rId4"/>
          <a:srcRect l="50520" r="-113" b="-152"/>
          <a:stretch>
            <a:fillRect/>
          </a:stretch>
        </p:blipFill>
        <p:spPr>
          <a:xfrm>
            <a:off x="6154139" y="0"/>
            <a:ext cx="6046330" cy="6868458"/>
          </a:xfrm>
          <a:prstGeom prst="rect">
            <a:avLst/>
          </a:prstGeom>
        </p:spPr>
      </p:pic>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Primary industry: Travel | Incorporation year: 2015 | Headquarters: Harrow, England | Employees: 250 | Group passengers served: 17,205 | Number of operating offices: 8 | Destination countries offered: 29
```</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  
2. Business Overview (bullets only)  
• Tour Partner Group is a multi-brand, business-to-business tour operator providing tailor-made group programmes throughout the UK, Ireland and the Nordic region.  
• The company trades through country-specific operating subsidiaries – e.g. Tour Partner Group UK Ltd, Tour Partner Group Ireland Ltd and Nordic Visitor – that deliver ground services and itinerary design.  
• It acts as an intermediate holding entity, housing the equity of its operating businesses and centralising treasury, IT, HR and certain procurement functions for the wider group.  
• The company continues to invest in additional geographic presence, opening new offices in Edinburgh and Copenhagen during FY22 to improve customer proximity and supplier relationships.  
• It emphasises customer intimacy, dedicating significant staff time to post-tour feedback loops and embedding those learnings in product design and operational processes.  
• Tour Partner Group benefits from supportive shareholders that have provided incremental loan-note funding since the FY22 balance-sheet date, reinforcing liquidity while international travel markets fully normalise after Covid-19.  
• It qualifies for Streamlined Energy &amp; Carbon Reporting for the first time in FY22, with energy data currently limited to its London office; management has made further commitments to reduce the group’s carbon footprint in subsequent years.  
Sources: FY22 directors’ report pp.1-3; company website “About us” page.  
```</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3. Revenue Split (FY22)  
The parent entity is an intermediate holding company and, in accordance with s.401 CA 2006, is exempt from preparing consolidated financial statements; therefore no external revenue is reported at parent level and no geographic or segmental split is available. Revenue at Tour Partner Group Limited in FY22, FY21 and FY20 is £0.0 m (statutory P&amp;L, p.10).  
```</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 Recent 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Geographical</a:t>
            </a:r>
            <a:r>
              <a:rPr lang="en-GB" sz="1200" dirty="0"/>
              <a:t> </a:t>
            </a:r>
            <a:r>
              <a:rPr lang="en-GB" sz="1200" dirty="0">
                <a:solidFill>
                  <a:srgbClr val="FF0000"/>
                </a:solidFill>
              </a:rPr>
              <a:t>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6. Key Stakeholders Table (all values FY22 unless stated)  
Shareholders (register of members, confirmation statement 10-May-24)  
• Prevost Holding S.à r.l. – 54.9 %  
• Máni ehf – 22.1 %  
• Management &amp; other minority – 23.0 %  
Management  
• Chairman – Mr. Guðmundur Jónsson  
• Chief Executive Officer – Mr. Ian Smith  (appointed 03-Apr-23; FY22 accounts note)  
• Chief Financial Officer – Mr. Mark Kajberg  
Lenders / MLAs (note 9, loans &amp; borrowings)  
• Silicon Valley Bank UK – RCF lender  
• Shareholder loan-note holders (Prevost Holding S.à r.l., Máni ehf)  
Advisors  
• Auditor – BDO LLP (London)  
Charges: none outstanding or created to date (Companies House “charges” register checked 20-Jun-24).  
```</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Value |
|------------------------------------------------------------|-------|
| Fixed-asset additions at holding-company level (FY22)      | £0.0 m |
| Equity injected into Tour Partner Group UK Ltd (FY22)      | £1.0 m |</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As a pure holding company Tour Partner Group Ltd generates no external revenue or gross profit, so performance is driven by costs and financing flows; FY22 EBITDA stayed negative and widened slightly as central-office re-openings, cyber-security spend and head-count for new locations offset the end of UK Covid support. Net working-capital balances, largely inter-company receivables, were kept flat through prompt settlement, while no capex was booked at parent level—capital investment occurs in operating subsidiaries, funded in FY22 by a £1.0 m equity injection into the UK unit. Financing cash inflow of £1.5 m came almost entirely from additional shareholder loan-note subscriptions, with no dividends distributed. These new loans pushed gross debt to £8.2 m and net debt to £7.8 m; leverage remains volatile because it is measured against negative EBITDA, but directors focus on cash-interest coverage and have secured waivers that ignore non-cash FX translation effects.</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 Metric | Value |
|---|---|
| Shareholder – Prevost Holding S.à r.l. | 54.9 % |
| Shareholder – Máni ehf | 22.1 % |
| Shareholder – Management &amp; other minority | 23.0 % |
| Chairman | Mr. Guðmundur Jónsson |
| Chief Executive Officer | Mr. Ian Smith (appointed 03-Apr-23) |
| Chief Financial Officer | Mr. Mark Kajberg |
| Lender – Silicon Valley Bank UK (RCF) | – |
| Lender – Shareholder loan-note holders (Prevost Holding S.à r.l., Máni ehf) | – |
| Auditor | BDO LLP (London) |
| Charges outstanding | None (checked 20-Jun-24) |</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500" dirty="0"/>
              <a:t>Net debt increased modestly in FY22 as new shareholder loan-notes funded expansion, but leverage remained stable because EBITDA losses widened in parallel. Post-year-end the SVB revolving credit facility was extended to Sep-26, converted to quarterly minimum-liquidity tests and retains a springing 3.0x leverage covenant that is currently far from being triggered due to low utilisation. Both the RCF and loan-notes are secured on subsidiary shares, bank accounts and inter-company receivables, with the shareholder debt structurally junior. Year-end liquidity stands at £1.2 m and can be boosted by a £1 m accordion, which together provide comfortable covenant headroom; stress tests show a &gt;£0.6 m buffer over the next 12 months. The extended RCF now matures ahead of the Oct-25 loan-note bullet, which management plans to refinance or equitise well before due date to avoid pressure on covenant and liquidity metrics.</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Organisational 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customXml/itemProps2.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228344-5A66-4930-A614-1C00B7070935}">
  <ds:schemaRefs>
    <ds:schemaRef ds:uri="http://schemas.microsoft.com/sharepoint/v3/contenttype/form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62</TotalTime>
  <Words>150</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42</cp:revision>
  <dcterms:created xsi:type="dcterms:W3CDTF">2025-07-31T15:19:31Z</dcterms:created>
  <dcterms:modified xsi:type="dcterms:W3CDTF">2025-08-05T21:35:08Z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